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61"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الثانية</a:t>
            </a:r>
          </a:p>
          <a:p>
            <a:pPr algn="ctr"/>
            <a:r>
              <a:rPr lang="ar-SA" dirty="0"/>
              <a:t>كتابة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615BF-E804-4D34-ADCF-38456F377518}"/>
              </a:ext>
            </a:extLst>
          </p:cNvPr>
          <p:cNvSpPr>
            <a:spLocks noGrp="1"/>
          </p:cNvSpPr>
          <p:nvPr>
            <p:ph type="title"/>
          </p:nvPr>
        </p:nvSpPr>
        <p:spPr>
          <a:xfrm>
            <a:off x="677334" y="609600"/>
            <a:ext cx="8596668" cy="799322"/>
          </a:xfrm>
        </p:spPr>
        <p:txBody>
          <a:bodyPr>
            <a:normAutofit fontScale="90000"/>
          </a:bodyPr>
          <a:lstStyle/>
          <a:p>
            <a:pPr>
              <a:lnSpc>
                <a:spcPct val="150000"/>
              </a:lnSpc>
              <a:spcBef>
                <a:spcPts val="0"/>
              </a:spcBef>
            </a:pPr>
            <a:r>
              <a:rPr lang="en-US" sz="2000" b="1" dirty="0">
                <a:latin typeface="Times New Roman" panose="02020603050405020304" pitchFamily="18" charset="0"/>
                <a:ea typeface="Calibri" panose="020F0502020204030204" pitchFamily="34" charset="0"/>
                <a:cs typeface="Arial" panose="020B0604020202020204" pitchFamily="34" charset="0"/>
              </a:rPr>
              <a:t>Consistency with Pronouns</a:t>
            </a:r>
            <a:br>
              <a:rPr lang="en-US" sz="2000" b="1" dirty="0">
                <a:latin typeface="Times New Roman" panose="02020603050405020304" pitchFamily="18" charset="0"/>
                <a:ea typeface="Calibri" panose="020F0502020204030204" pitchFamily="34" charset="0"/>
                <a:cs typeface="Arial" panose="020B0604020202020204" pitchFamily="34" charset="0"/>
              </a:rPr>
            </a:br>
            <a:br>
              <a:rPr lang="en-US" sz="2000" b="1" dirty="0">
                <a:latin typeface="Times New Roman" panose="02020603050405020304" pitchFamily="18" charset="0"/>
                <a:ea typeface="Calibri" panose="020F0502020204030204" pitchFamily="34" charset="0"/>
                <a:cs typeface="Arial" panose="020B0604020202020204" pitchFamily="34" charset="0"/>
              </a:rPr>
            </a:br>
            <a:br>
              <a:rPr lang="en-US" sz="1600" dirty="0">
                <a:latin typeface="Calibri" panose="020F0502020204030204" pitchFamily="34" charset="0"/>
                <a:ea typeface="Calibri" panose="020F0502020204030204" pitchFamily="34" charset="0"/>
                <a:cs typeface="Arial" panose="020B0604020202020204" pitchFamily="34" charset="0"/>
              </a:rPr>
            </a:br>
            <a:br>
              <a:rPr lang="en-US" sz="2000" dirty="0">
                <a:latin typeface="Calibri" panose="020F0502020204030204" pitchFamily="34" charset="0"/>
                <a:ea typeface="Calibri" panose="020F0502020204030204" pitchFamily="34" charset="0"/>
                <a:cs typeface="Arial" panose="020B0604020202020204" pitchFamily="34"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5802274-C9C9-426D-85F0-218BC80BDA01}"/>
              </a:ext>
            </a:extLst>
          </p:cNvPr>
          <p:cNvSpPr>
            <a:spLocks noGrp="1"/>
          </p:cNvSpPr>
          <p:nvPr>
            <p:ph idx="1"/>
          </p:nvPr>
        </p:nvSpPr>
        <p:spPr>
          <a:xfrm>
            <a:off x="677334" y="1259633"/>
            <a:ext cx="8596668" cy="4781729"/>
          </a:xfrm>
        </p:spPr>
        <p:txBody>
          <a:bodyPr>
            <a:normAutofit/>
          </a:bodyPr>
          <a:lstStyle/>
          <a:p>
            <a:endParaRPr lang="en-US" dirty="0"/>
          </a:p>
          <a:p>
            <a:pPr algn="just">
              <a:lnSpc>
                <a:spcPct val="150000"/>
              </a:lnSpc>
            </a:pPr>
            <a:r>
              <a:rPr lang="en-US" dirty="0"/>
              <a:t>It is hard for </a:t>
            </a:r>
            <a:r>
              <a:rPr lang="en-US" u="sng" dirty="0"/>
              <a:t>us </a:t>
            </a:r>
            <a:r>
              <a:rPr lang="en-US" dirty="0"/>
              <a:t>to pay for health insurance, but </a:t>
            </a:r>
            <a:r>
              <a:rPr lang="en-US" u="sng" dirty="0"/>
              <a:t>you</a:t>
            </a:r>
            <a:r>
              <a:rPr lang="en-US" dirty="0"/>
              <a:t> do not dare go without it. </a:t>
            </a:r>
          </a:p>
          <a:p>
            <a:pPr algn="just">
              <a:lnSpc>
                <a:spcPct val="150000"/>
              </a:lnSpc>
            </a:pPr>
            <a:r>
              <a:rPr lang="en-US" dirty="0"/>
              <a:t>Here the writer has to use us and we or you </a:t>
            </a:r>
            <a:r>
              <a:rPr lang="en-US"/>
              <a:t>and you</a:t>
            </a:r>
            <a:endParaRPr lang="en-US" dirty="0"/>
          </a:p>
        </p:txBody>
      </p:sp>
    </p:spTree>
    <p:extLst>
      <p:ext uri="{BB962C8B-B14F-4D97-AF65-F5344CB8AC3E}">
        <p14:creationId xmlns:p14="http://schemas.microsoft.com/office/powerpoint/2010/main" val="250872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4F47-A213-439D-AC92-D85B46C10894}"/>
              </a:ext>
            </a:extLst>
          </p:cNvPr>
          <p:cNvSpPr>
            <a:spLocks noGrp="1"/>
          </p:cNvSpPr>
          <p:nvPr>
            <p:ph type="title"/>
          </p:nvPr>
        </p:nvSpPr>
        <p:spPr/>
        <p:txBody>
          <a:bodyPr>
            <a:normAutofit fontScale="90000"/>
          </a:bodyPr>
          <a:lstStyle/>
          <a:p>
            <a:pPr>
              <a:lnSpc>
                <a:spcPct val="150000"/>
              </a:lnSpc>
              <a:spcBef>
                <a:spcPts val="0"/>
              </a:spcBef>
            </a:pPr>
            <a:r>
              <a:rPr lang="en-US" sz="2400" b="1" dirty="0">
                <a:latin typeface="Times New Roman" panose="02020603050405020304" pitchFamily="18" charset="0"/>
                <a:ea typeface="Calibri" panose="020F0502020204030204" pitchFamily="34" charset="0"/>
                <a:cs typeface="Arial" panose="020B0604020202020204" pitchFamily="34" charset="0"/>
              </a:rPr>
              <a:t>Use Active Verbs</a:t>
            </a:r>
            <a:br>
              <a:rPr lang="en-US" sz="1800" dirty="0">
                <a:latin typeface="Calibri" panose="020F0502020204030204" pitchFamily="34" charset="0"/>
                <a:ea typeface="Calibri" panose="020F0502020204030204" pitchFamily="34" charset="0"/>
                <a:cs typeface="Arial" panose="020B0604020202020204" pitchFamily="34" charset="0"/>
              </a:rPr>
            </a:br>
            <a:br>
              <a:rPr lang="ar-SA"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88707E2B-74A2-421D-A8E9-7CCD8B2F599A}"/>
              </a:ext>
            </a:extLst>
          </p:cNvPr>
          <p:cNvSpPr>
            <a:spLocks noGrp="1"/>
          </p:cNvSpPr>
          <p:nvPr>
            <p:ph idx="1"/>
          </p:nvPr>
        </p:nvSpPr>
        <p:spPr>
          <a:xfrm>
            <a:off x="677334" y="1399593"/>
            <a:ext cx="8596668" cy="4641770"/>
          </a:xfrm>
        </p:spPr>
        <p:txBody>
          <a:bodyPr>
            <a:normAutofit/>
          </a:bodyPr>
          <a:lstStyle/>
          <a:p>
            <a:pPr>
              <a:lnSpc>
                <a:spcPct val="170000"/>
              </a:lnSpc>
            </a:pPr>
            <a:r>
              <a:rPr lang="en-US" sz="2000" dirty="0">
                <a:latin typeface="Times New Roman" panose="02020603050405020304" pitchFamily="18" charset="0"/>
                <a:ea typeface="Calibri" panose="020F0502020204030204" pitchFamily="34" charset="0"/>
              </a:rPr>
              <a:t>When the subject of a sentence performs the action of the verb, the verb is in the </a:t>
            </a:r>
            <a:r>
              <a:rPr lang="en-US" sz="2000" i="1" dirty="0">
                <a:latin typeface="Times New Roman" panose="02020603050405020304" pitchFamily="18" charset="0"/>
                <a:ea typeface="Calibri" panose="020F0502020204030204" pitchFamily="34" charset="0"/>
              </a:rPr>
              <a:t>active voice. </a:t>
            </a:r>
            <a:r>
              <a:rPr lang="en-US" sz="2000" dirty="0">
                <a:latin typeface="Times New Roman" panose="02020603050405020304" pitchFamily="18" charset="0"/>
                <a:ea typeface="Calibri" panose="020F0502020204030204" pitchFamily="34" charset="0"/>
              </a:rPr>
              <a:t>When the subject of a sentence receives the action of a verb, the verb is in the </a:t>
            </a:r>
            <a:r>
              <a:rPr lang="en-US" sz="2000" i="1" dirty="0">
                <a:latin typeface="Times New Roman" panose="02020603050405020304" pitchFamily="18" charset="0"/>
                <a:ea typeface="Calibri" panose="020F0502020204030204" pitchFamily="34" charset="0"/>
              </a:rPr>
              <a:t>passive voice.</a:t>
            </a:r>
          </a:p>
          <a:p>
            <a:pPr>
              <a:lnSpc>
                <a:spcPct val="170000"/>
              </a:lnSpc>
            </a:pPr>
            <a:r>
              <a:rPr lang="en-US" sz="22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Use Concise Words</a:t>
            </a:r>
          </a:p>
          <a:p>
            <a:pPr marL="0" lvl="0" algn="just">
              <a:lnSpc>
                <a:spcPct val="150000"/>
              </a:lnSpc>
              <a:spcBef>
                <a:spcPts val="0"/>
              </a:spcBef>
              <a:buClr>
                <a:srgbClr val="90C226"/>
              </a:buClr>
            </a:pP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Wordiness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—using more words than necessary to express a meaning—is often a sign of lazy or careless writing. Your readers may resent the extra time and energy they must spend when you have not done the work needed to make your writing direct and concise.</a:t>
            </a:r>
            <a:endParaRPr lang="en-US"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endParaRPr>
          </a:p>
          <a:p>
            <a:pPr marL="0" lvl="0" algn="just">
              <a:lnSpc>
                <a:spcPct val="150000"/>
              </a:lnSpc>
              <a:spcBef>
                <a:spcPts val="0"/>
              </a:spcBef>
              <a:buClr>
                <a:srgbClr val="90C226"/>
              </a:buClr>
            </a:pPr>
            <a:r>
              <a:rPr lang="en-US" dirty="0">
                <a:solidFill>
                  <a:prstClr val="black">
                    <a:lumMod val="75000"/>
                    <a:lumOff val="25000"/>
                  </a:prstClr>
                </a:solidFill>
                <a:latin typeface="Times New Roman" panose="02020603050405020304" pitchFamily="18" charset="0"/>
                <a:cs typeface="Times New Roman" panose="02020603050405020304" pitchFamily="18" charset="0"/>
              </a:rPr>
              <a:t>For more examples see page 25</a:t>
            </a:r>
          </a:p>
          <a:p>
            <a:pPr>
              <a:lnSpc>
                <a:spcPct val="17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74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TotalTime>
  <Words>153</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Times New Roman</vt:lpstr>
      <vt:lpstr>Trebuchet MS</vt:lpstr>
      <vt:lpstr>Wingdings 3</vt:lpstr>
      <vt:lpstr>Facet</vt:lpstr>
      <vt:lpstr>PowerPoint Presentation</vt:lpstr>
      <vt:lpstr>Consistency with Pronouns    </vt:lpstr>
      <vt:lpstr>Use Active Verbs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16</cp:revision>
  <dcterms:created xsi:type="dcterms:W3CDTF">2020-03-18T12:46:15Z</dcterms:created>
  <dcterms:modified xsi:type="dcterms:W3CDTF">2020-03-21T14:41:56Z</dcterms:modified>
</cp:coreProperties>
</file>